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8C1CC9-AF3B-4500-ADDB-AF2933D90303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A981DD-7304-4367-8A47-17EDAF265AD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0%AD%D0%BB%D0%B5%D0%BC%D0%B5%D0%BD&amp;action=edit&amp;redlink=1" TargetMode="External"/><Relationship Id="rId2" Type="http://schemas.openxmlformats.org/officeDocument/2006/relationships/hyperlink" Target="https://kk.wikipedia.org/wiki/%D0%A1%D3%99%D1%83%D0%BB%D0%B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Жарық күші </a:t>
            </a:r>
            <a:r>
              <a:rPr lang="ru-RU" b="1" dirty="0"/>
              <a:t>мен </a:t>
            </a:r>
            <a:r>
              <a:rPr lang="ru-RU" b="1" dirty="0" err="1"/>
              <a:t>жарықт</a:t>
            </a:r>
            <a:r>
              <a:rPr lang="kk-KZ" b="1" dirty="0"/>
              <a:t>андыру</a:t>
            </a:r>
            <a:r>
              <a:rPr lang="ru-RU" b="1" dirty="0"/>
              <a:t> </a:t>
            </a:r>
            <a:r>
              <a:rPr lang="ru-RU" b="1" dirty="0" err="1"/>
              <a:t>арақатынасы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Лекция 3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92500"/>
          </a:bodyPr>
          <a:lstStyle/>
          <a:p>
            <a:r>
              <a:rPr lang="kk-KZ" dirty="0" smtClean="0"/>
              <a:t>Қоршаған кеңістіктегі жарық көзінің сәулеленуінің таралуы біркелкі болмайды. Сондықтан, егер қоршаған кеңістіктің әртүрлі бағыттары бойынша сәулеленудің таралуы бір уақытта анықталмаса, жарық ағыны жарық көзінің толық сипаттамасы болмайды.</a:t>
            </a:r>
            <a:endParaRPr lang="ru-RU" dirty="0" smtClean="0"/>
          </a:p>
          <a:p>
            <a:r>
              <a:rPr lang="kk-KZ" b="1" dirty="0" smtClean="0"/>
              <a:t>Жарық күші</a:t>
            </a:r>
            <a:r>
              <a:rPr lang="kk-KZ" dirty="0" smtClean="0"/>
              <a:t> — </a:t>
            </a:r>
            <a:r>
              <a:rPr lang="kk-KZ" i="1" dirty="0" smtClean="0"/>
              <a:t>белгілі бір бағытта көрінетін </a:t>
            </a:r>
            <a:r>
              <a:rPr lang="kk-KZ" i="1" dirty="0" smtClean="0">
                <a:hlinkClick r:id="rId2" tooltip="Сәуле"/>
              </a:rPr>
              <a:t>сәуле</a:t>
            </a:r>
            <a:r>
              <a:rPr lang="kk-KZ" i="1" dirty="0" smtClean="0"/>
              <a:t> көзінің жарқырауын сипаттайтын жарық шамаларының бірі</a:t>
            </a:r>
            <a:r>
              <a:rPr lang="kk-KZ" dirty="0" smtClean="0"/>
              <a:t>. Ол — жарық көзінен </a:t>
            </a:r>
            <a:r>
              <a:rPr lang="kk-KZ" dirty="0" smtClean="0">
                <a:hlinkClick r:id="rId3" tooltip="Элемен (мұндай бет жоқ)"/>
              </a:rPr>
              <a:t>элементар</a:t>
            </a:r>
            <a:r>
              <a:rPr lang="kk-KZ" dirty="0" smtClean="0"/>
              <a:t> денелік бұрыштың ішімен тарайтын жарық ағынының сол денелік бұрышқа қатынасына тең</a:t>
            </a:r>
            <a:r>
              <a:rPr lang="kk-KZ" dirty="0" smtClean="0"/>
              <a:t>.</a:t>
            </a:r>
          </a:p>
          <a:p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мұндағы</a:t>
            </a:r>
            <a:r>
              <a:rPr lang="kk-KZ" dirty="0" smtClean="0"/>
              <a:t>:  dФ — жарық ағыны ; d</a:t>
            </a:r>
            <a:r>
              <a:rPr lang="ru-RU" dirty="0" err="1" smtClean="0"/>
              <a:t>ω</a:t>
            </a:r>
            <a:r>
              <a:rPr lang="kk-KZ" dirty="0" smtClean="0"/>
              <a:t> — денелік бұрыш.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Жарық күшінің өлшем бірлігі . </a:t>
            </a:r>
            <a:r>
              <a:rPr lang="kk-KZ" b="1" dirty="0" smtClean="0"/>
              <a:t>1 кд</a:t>
            </a:r>
            <a:r>
              <a:rPr lang="kk-KZ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electricalschool.info/uploads/posts/2014-01/1390397652_5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4643446"/>
            <a:ext cx="1000132" cy="7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4389120"/>
          </a:xfrm>
        </p:spPr>
        <p:txBody>
          <a:bodyPr/>
          <a:lstStyle/>
          <a:p>
            <a:r>
              <a:rPr lang="kk-KZ" b="1" dirty="0" smtClean="0"/>
              <a:t>Жарықтандыру дегеніміз</a:t>
            </a:r>
            <a:r>
              <a:rPr lang="kk-KZ" dirty="0" smtClean="0"/>
              <a:t> - бетінің бірлігіне түсетін жарық немесе жарық ағынының мөлшері. Ол </a:t>
            </a:r>
            <a:r>
              <a:rPr lang="kk-KZ" b="1" dirty="0" smtClean="0"/>
              <a:t>E</a:t>
            </a:r>
            <a:r>
              <a:rPr lang="kk-KZ" dirty="0" smtClean="0"/>
              <a:t> әрпімен белгіленеді және люкспен өлшенеді (LK). Жарық бірлігі люкс, лк бір шаршы метрдегі (лм/м2) люмен өлшеміне ие. Жарықтандыруды жарықтандырылған бетіндегі жарық ағынының тығыздығы ретінде анықтауға болады. Жарықтандыру жарық ағынының бетіне таралу бағытына байланыстыболмайды.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819260"/>
            <a:ext cx="8229600" cy="5038740"/>
          </a:xfrm>
        </p:spPr>
        <p:txBody>
          <a:bodyPr/>
          <a:lstStyle/>
          <a:p>
            <a:r>
              <a:rPr lang="kk-KZ" dirty="0" smtClean="0"/>
              <a:t>Төменде бірнеше жалпы қабылданған жарықтандыру көрсеткіштері берілген:</a:t>
            </a:r>
            <a:endParaRPr lang="ru-RU" dirty="0" smtClean="0"/>
          </a:p>
          <a:p>
            <a:pPr lvl="0"/>
            <a:r>
              <a:rPr lang="kk-KZ" dirty="0" smtClean="0"/>
              <a:t>Жаз, бұлтсыз аспан астындағы күн-100 000 люкс </a:t>
            </a:r>
            <a:endParaRPr lang="ru-RU" dirty="0" smtClean="0"/>
          </a:p>
          <a:p>
            <a:pPr lvl="0"/>
            <a:r>
              <a:rPr lang="kk-KZ" dirty="0" smtClean="0"/>
              <a:t>Көше жарығы - 5-30 люкс</a:t>
            </a:r>
            <a:endParaRPr lang="ru-RU" dirty="0" smtClean="0"/>
          </a:p>
          <a:p>
            <a:pPr lvl="0"/>
            <a:r>
              <a:rPr lang="kk-KZ" dirty="0" smtClean="0"/>
              <a:t> Ашық түнде толық ай - 0,25 люкс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229600" cy="4389120"/>
          </a:xfrm>
        </p:spPr>
        <p:txBody>
          <a:bodyPr/>
          <a:lstStyle/>
          <a:p>
            <a:r>
              <a:rPr lang="kk-KZ" b="1" dirty="0" smtClean="0"/>
              <a:t>Кері квадраттар Заңы</a:t>
            </a:r>
            <a:r>
              <a:rPr lang="kk-KZ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kk-KZ" dirty="0" smtClean="0"/>
              <a:t>Жарықтың таралу бағытына перпендикуляр беттегі белгілі бір нүктедегі жарықтандыру жарық күшінің осы нүктеден жарық көзіне дейінгі қашықтықтың квадратына қатынасы ретінде анықталады. Егер біз берілген қашықтықты D деп алсақ, онда бұл қатынасты келесі формуламен білдіруге болады: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electricalschool.info/uploads/posts/2014-01/1390397629_6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714884"/>
            <a:ext cx="1143008" cy="785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/>
          <a:lstStyle/>
          <a:p>
            <a:r>
              <a:rPr lang="kk-KZ" b="1" dirty="0" smtClean="0"/>
              <a:t>Мысалы</a:t>
            </a:r>
            <a:r>
              <a:rPr lang="kk-KZ" dirty="0" smtClean="0"/>
              <a:t>: егер жарық көзі 1200 кд күшімен жарық шығарса, бетке перпендикуляр бағытта, осы бетінен 3 метр қашықтықта болса, онда жарықтандыру  (E</a:t>
            </a:r>
            <a:r>
              <a:rPr lang="kk-KZ" baseline="-25000" dirty="0" smtClean="0"/>
              <a:t>P</a:t>
            </a:r>
            <a:r>
              <a:rPr lang="kk-KZ" dirty="0" smtClean="0"/>
              <a:t>) Жарық бетіне жететін жерде 1200/3</a:t>
            </a:r>
            <a:r>
              <a:rPr lang="kk-KZ" baseline="30000" dirty="0" smtClean="0"/>
              <a:t>2</a:t>
            </a:r>
            <a:r>
              <a:rPr lang="kk-KZ" dirty="0" smtClean="0"/>
              <a:t> = 133 лк болады. Егер бет жарық көзінен 6 м қашықтықта болса, жарық 1200/6</a:t>
            </a:r>
            <a:r>
              <a:rPr lang="kk-KZ" baseline="30000" dirty="0" smtClean="0"/>
              <a:t>2</a:t>
            </a:r>
            <a:r>
              <a:rPr lang="kk-KZ" dirty="0" smtClean="0"/>
              <a:t>= 33 лк болады. Бұл қатынас </a:t>
            </a:r>
            <a:r>
              <a:rPr lang="kk-KZ" b="1" dirty="0" smtClean="0"/>
              <a:t>"кері квадраттар заңы"</a:t>
            </a:r>
            <a:r>
              <a:rPr lang="kk-KZ" dirty="0" smtClean="0"/>
              <a:t>деп аталады.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389120"/>
          </a:xfrm>
        </p:spPr>
        <p:txBody>
          <a:bodyPr/>
          <a:lstStyle/>
          <a:p>
            <a:r>
              <a:rPr lang="kk-KZ" dirty="0" smtClean="0"/>
              <a:t>Жарықтың таралу бағытына перпендикуляр емес бетіндегі белгілі бір нүктедегі жарық, жарық көзі мен </a:t>
            </a:r>
            <a:r>
              <a:rPr lang="ru-RU" dirty="0" err="1" smtClean="0"/>
              <a:t>γ</a:t>
            </a:r>
            <a:r>
              <a:rPr lang="kk-KZ" dirty="0" smtClean="0"/>
              <a:t> бұрышының косинусына көбейтілген жазықтықтағы нүкте арасындағы қашықтықтың квадратына бөлінген өлшеу нүктесінің бағытындағы Жарық күшіне тең болады. (</a:t>
            </a:r>
            <a:r>
              <a:rPr lang="ru-RU" dirty="0" err="1" smtClean="0"/>
              <a:t>γ</a:t>
            </a:r>
            <a:r>
              <a:rPr lang="kk-KZ" dirty="0" smtClean="0"/>
              <a:t> - жарықтың түсу бағытымен және осы жазықтыққа перпендикулярмен түзілген бұрыш</a:t>
            </a:r>
            <a:r>
              <a:rPr lang="kk-KZ" dirty="0" smtClean="0"/>
              <a:t>). </a:t>
            </a:r>
            <a:r>
              <a:rPr lang="ru-RU" b="1" i="1" dirty="0" err="1" smtClean="0"/>
              <a:t>Бұл </a:t>
            </a:r>
            <a:r>
              <a:rPr lang="ru-RU" b="1" i="1" dirty="0" smtClean="0"/>
              <a:t>косинус </a:t>
            </a:r>
            <a:r>
              <a:rPr lang="ru-RU" b="1" i="1" dirty="0" err="1" smtClean="0"/>
              <a:t>Заңы</a:t>
            </a:r>
            <a:r>
              <a:rPr lang="ru-RU" dirty="0" err="1" smtClean="0"/>
              <a:t> </a:t>
            </a:r>
            <a:r>
              <a:rPr lang="ru-RU" dirty="0" smtClean="0"/>
              <a:t>(1-сурет.)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electricalschool.info/uploads/posts/2014-01/1390397616_7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4429132"/>
            <a:ext cx="1714512" cy="90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 закону косинуса 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643050"/>
            <a:ext cx="5786478" cy="3800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Бақылау сұрақтары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Жарық күші дегеніміз не?</a:t>
            </a:r>
          </a:p>
          <a:p>
            <a:r>
              <a:rPr lang="kk-KZ" dirty="0" smtClean="0"/>
              <a:t>Жарықтандыру дегеніміз не?</a:t>
            </a:r>
          </a:p>
          <a:p>
            <a:r>
              <a:rPr lang="kk-KZ" dirty="0" smtClean="0"/>
              <a:t>Кері квадраттар заңы</a:t>
            </a:r>
          </a:p>
          <a:p>
            <a:r>
              <a:rPr lang="kk-KZ" dirty="0" smtClean="0"/>
              <a:t>Косинус заңы </a:t>
            </a:r>
          </a:p>
          <a:p>
            <a:endParaRPr lang="kk-KZ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</TotalTime>
  <Words>294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Жарық күші мен жарықтандыру арақатынасы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Бақылау сұрақтары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Жарық күші мен жарықтандыру арақатынасы</dc:title>
  <dc:creator>Azamat</dc:creator>
  <cp:lastModifiedBy>Azamat</cp:lastModifiedBy>
  <cp:revision>1</cp:revision>
  <dcterms:created xsi:type="dcterms:W3CDTF">2020-09-06T12:37:53Z</dcterms:created>
  <dcterms:modified xsi:type="dcterms:W3CDTF">2020-09-06T12:47:28Z</dcterms:modified>
</cp:coreProperties>
</file>